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29"/>
  </p:notesMasterIdLst>
  <p:sldIdLst>
    <p:sldId id="264" r:id="rId5"/>
    <p:sldId id="316" r:id="rId6"/>
    <p:sldId id="320" r:id="rId7"/>
    <p:sldId id="327" r:id="rId8"/>
    <p:sldId id="326" r:id="rId9"/>
    <p:sldId id="324" r:id="rId10"/>
    <p:sldId id="325" r:id="rId11"/>
    <p:sldId id="328" r:id="rId12"/>
    <p:sldId id="329" r:id="rId13"/>
    <p:sldId id="331" r:id="rId14"/>
    <p:sldId id="330" r:id="rId15"/>
    <p:sldId id="332" r:id="rId16"/>
    <p:sldId id="333" r:id="rId17"/>
    <p:sldId id="334" r:id="rId18"/>
    <p:sldId id="335" r:id="rId19"/>
    <p:sldId id="336" r:id="rId20"/>
    <p:sldId id="337" r:id="rId21"/>
    <p:sldId id="338" r:id="rId22"/>
    <p:sldId id="340" r:id="rId23"/>
    <p:sldId id="341" r:id="rId24"/>
    <p:sldId id="342" r:id="rId25"/>
    <p:sldId id="343" r:id="rId26"/>
    <p:sldId id="344" r:id="rId27"/>
    <p:sldId id="317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19" autoAdjust="0"/>
  </p:normalViewPr>
  <p:slideViewPr>
    <p:cSldViewPr snapToGrid="0">
      <p:cViewPr>
        <p:scale>
          <a:sx n="125" d="100"/>
          <a:sy n="125" d="100"/>
        </p:scale>
        <p:origin x="30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6DBDFE-DD3D-4291-A404-1B97A83A6EA8}" type="datetimeFigureOut">
              <a:rPr lang="en-US" smtClean="0"/>
              <a:t>2/9/2021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456DE3-4E01-4AFD-AD42-42312842ED8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9615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498700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801290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4879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780520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2/9/2021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47017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2/9/2021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58817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2/9/2021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97321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2/9/2021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05825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2/9/2021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07325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2/9/2021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35875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2/9/2021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53279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2/9/2021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21606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2/9/2021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991036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2/9/2021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0901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000" i="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lower illustrations">
            <a:extLst>
              <a:ext uri="{FF2B5EF4-FFF2-40B4-BE49-F238E27FC236}">
                <a16:creationId xmlns:a16="http://schemas.microsoft.com/office/drawing/2014/main" id="{46768272-0F6A-4E58-A45C-F10D015D89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-839"/>
            <a:ext cx="1219198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8C3B467-088C-4F3D-A9A7-105C4E1E20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71132" y="2091263"/>
            <a:ext cx="8649738" cy="2590800"/>
          </a:xfrm>
        </p:spPr>
        <p:txBody>
          <a:bodyPr>
            <a:normAutofit/>
          </a:bodyPr>
          <a:lstStyle/>
          <a:p>
            <a:r>
              <a:rPr lang="en-US"/>
              <a:t>Finals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722DDC-8EEE-4A06-8DFE-B44871EAA2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71130" y="4682062"/>
            <a:ext cx="8652788" cy="45720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/>
              <a:t>Aileen Benz Sabellon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280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8869EE-E8A9-4FE0-B41A-B41D1D6B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184" y="382686"/>
            <a:ext cx="10058400" cy="1371600"/>
          </a:xfrm>
        </p:spPr>
        <p:txBody>
          <a:bodyPr/>
          <a:lstStyle/>
          <a:p>
            <a:r>
              <a:rPr lang="en-PH" b="1" dirty="0"/>
              <a:t>First and Follow Sets</a:t>
            </a:r>
          </a:p>
        </p:txBody>
      </p:sp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C1A781CC-A8FB-4EC6-9008-685DA3EFE3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51" t="1422" b="49345"/>
          <a:stretch/>
        </p:blipFill>
        <p:spPr>
          <a:xfrm>
            <a:off x="627184" y="2047164"/>
            <a:ext cx="4196688" cy="2658605"/>
          </a:xfrm>
          <a:prstGeom prst="rect">
            <a:avLst/>
          </a:prstGeom>
        </p:spPr>
      </p:pic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31E4DA6A-DFC6-4AFA-920F-03EB159748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68" t="49919" b="2599"/>
          <a:stretch/>
        </p:blipFill>
        <p:spPr>
          <a:xfrm>
            <a:off x="7007512" y="2099698"/>
            <a:ext cx="4355374" cy="2658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2433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8869EE-E8A9-4FE0-B41A-B41D1D6B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184" y="130203"/>
            <a:ext cx="10058400" cy="1371600"/>
          </a:xfrm>
        </p:spPr>
        <p:txBody>
          <a:bodyPr/>
          <a:lstStyle/>
          <a:p>
            <a:r>
              <a:rPr lang="en-PH" b="1" dirty="0"/>
              <a:t>Lookahead Table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34B8E73E-4AEC-413F-9764-DD230A6043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2588872"/>
              </p:ext>
            </p:extLst>
          </p:nvPr>
        </p:nvGraphicFramePr>
        <p:xfrm>
          <a:off x="627184" y="2265114"/>
          <a:ext cx="10925910" cy="3351480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832339">
                  <a:extLst>
                    <a:ext uri="{9D8B030D-6E8A-4147-A177-3AD203B41FA5}">
                      <a16:colId xmlns:a16="http://schemas.microsoft.com/office/drawing/2014/main" val="3991091565"/>
                    </a:ext>
                  </a:extLst>
                </a:gridCol>
                <a:gridCol w="1658815">
                  <a:extLst>
                    <a:ext uri="{9D8B030D-6E8A-4147-A177-3AD203B41FA5}">
                      <a16:colId xmlns:a16="http://schemas.microsoft.com/office/drawing/2014/main" val="3572084171"/>
                    </a:ext>
                  </a:extLst>
                </a:gridCol>
                <a:gridCol w="1348154">
                  <a:extLst>
                    <a:ext uri="{9D8B030D-6E8A-4147-A177-3AD203B41FA5}">
                      <a16:colId xmlns:a16="http://schemas.microsoft.com/office/drawing/2014/main" val="791677057"/>
                    </a:ext>
                  </a:extLst>
                </a:gridCol>
                <a:gridCol w="1016652">
                  <a:extLst>
                    <a:ext uri="{9D8B030D-6E8A-4147-A177-3AD203B41FA5}">
                      <a16:colId xmlns:a16="http://schemas.microsoft.com/office/drawing/2014/main" val="3186009902"/>
                    </a:ext>
                  </a:extLst>
                </a:gridCol>
                <a:gridCol w="1213990">
                  <a:extLst>
                    <a:ext uri="{9D8B030D-6E8A-4147-A177-3AD203B41FA5}">
                      <a16:colId xmlns:a16="http://schemas.microsoft.com/office/drawing/2014/main" val="1716465369"/>
                    </a:ext>
                  </a:extLst>
                </a:gridCol>
                <a:gridCol w="1213990">
                  <a:extLst>
                    <a:ext uri="{9D8B030D-6E8A-4147-A177-3AD203B41FA5}">
                      <a16:colId xmlns:a16="http://schemas.microsoft.com/office/drawing/2014/main" val="2256992561"/>
                    </a:ext>
                  </a:extLst>
                </a:gridCol>
                <a:gridCol w="1213990">
                  <a:extLst>
                    <a:ext uri="{9D8B030D-6E8A-4147-A177-3AD203B41FA5}">
                      <a16:colId xmlns:a16="http://schemas.microsoft.com/office/drawing/2014/main" val="1827142020"/>
                    </a:ext>
                  </a:extLst>
                </a:gridCol>
                <a:gridCol w="1213990">
                  <a:extLst>
                    <a:ext uri="{9D8B030D-6E8A-4147-A177-3AD203B41FA5}">
                      <a16:colId xmlns:a16="http://schemas.microsoft.com/office/drawing/2014/main" val="4098216453"/>
                    </a:ext>
                  </a:extLst>
                </a:gridCol>
                <a:gridCol w="1213990">
                  <a:extLst>
                    <a:ext uri="{9D8B030D-6E8A-4147-A177-3AD203B41FA5}">
                      <a16:colId xmlns:a16="http://schemas.microsoft.com/office/drawing/2014/main" val="1013803038"/>
                    </a:ext>
                  </a:extLst>
                </a:gridCol>
              </a:tblGrid>
              <a:tr h="520716">
                <a:tc>
                  <a:txBody>
                    <a:bodyPr/>
                    <a:lstStyle/>
                    <a:p>
                      <a:endParaRPr lang="en-PH" sz="1400" dirty="0"/>
                    </a:p>
                  </a:txBody>
                  <a:tcPr marL="106034" marR="106034" marT="53017" marB="5301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400" dirty="0"/>
                        <a:t>[a-z0-9]</a:t>
                      </a:r>
                    </a:p>
                  </a:txBody>
                  <a:tcPr marL="106034" marR="106034" marT="53017" marB="5301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400" dirty="0"/>
                        <a:t>['?', '*', '+']</a:t>
                      </a:r>
                    </a:p>
                  </a:txBody>
                  <a:tcPr marL="106034" marR="106034" marT="53017" marB="5301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E</a:t>
                      </a:r>
                      <a:endParaRPr lang="en-PH" sz="1400" dirty="0"/>
                    </a:p>
                  </a:txBody>
                  <a:tcPr marL="106034" marR="106034" marT="53017" marB="5301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U</a:t>
                      </a:r>
                      <a:endParaRPr lang="en-PH" sz="1400" dirty="0"/>
                    </a:p>
                  </a:txBody>
                  <a:tcPr marL="106034" marR="106034" marT="53017" marB="5301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(</a:t>
                      </a:r>
                      <a:endParaRPr lang="en-PH" sz="1400" dirty="0"/>
                    </a:p>
                  </a:txBody>
                  <a:tcPr marL="106034" marR="106034" marT="53017" marB="5301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)</a:t>
                      </a:r>
                      <a:endParaRPr lang="en-PH" sz="1400" dirty="0"/>
                    </a:p>
                  </a:txBody>
                  <a:tcPr marL="106034" marR="106034" marT="53017" marB="5301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ε</a:t>
                      </a:r>
                      <a:endParaRPr lang="en-PH" sz="1400" dirty="0"/>
                    </a:p>
                  </a:txBody>
                  <a:tcPr marL="106034" marR="106034" marT="53017" marB="5301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$</a:t>
                      </a:r>
                      <a:endParaRPr lang="en-PH" sz="1400" dirty="0"/>
                    </a:p>
                  </a:txBody>
                  <a:tcPr marL="106034" marR="106034" marT="53017" marB="53017"/>
                </a:tc>
                <a:extLst>
                  <a:ext uri="{0D108BD9-81ED-4DB2-BD59-A6C34878D82A}">
                    <a16:rowId xmlns:a16="http://schemas.microsoft.com/office/drawing/2014/main" val="252656478"/>
                  </a:ext>
                </a:extLst>
              </a:tr>
              <a:tr h="440141">
                <a:tc>
                  <a:txBody>
                    <a:bodyPr/>
                    <a:lstStyle/>
                    <a:p>
                      <a:r>
                        <a:rPr lang="en-US" sz="1800" dirty="0"/>
                        <a:t>start</a:t>
                      </a:r>
                      <a:endParaRPr lang="en-PH" sz="1800" dirty="0"/>
                    </a:p>
                  </a:txBody>
                  <a:tcPr marL="106034" marR="106034" marT="53017" marB="53017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start -&gt; chars</a:t>
                      </a:r>
                      <a:endParaRPr lang="en-PH" sz="1200" dirty="0"/>
                    </a:p>
                  </a:txBody>
                  <a:tcPr marL="106034" marR="106034" marT="53017" marB="53017"/>
                </a:tc>
                <a:tc>
                  <a:txBody>
                    <a:bodyPr/>
                    <a:lstStyle/>
                    <a:p>
                      <a:pPr algn="ctr"/>
                      <a:endParaRPr lang="en-PH" sz="1200" dirty="0"/>
                    </a:p>
                  </a:txBody>
                  <a:tcPr marL="106034" marR="106034" marT="53017" marB="5301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start -&gt; </a:t>
                      </a:r>
                      <a:r>
                        <a:rPr lang="el-GR" sz="1200" dirty="0"/>
                        <a:t>ε</a:t>
                      </a:r>
                      <a:endParaRPr lang="en-PH" sz="1200" dirty="0"/>
                    </a:p>
                  </a:txBody>
                  <a:tcPr marL="106034" marR="106034" marT="53017" marB="53017"/>
                </a:tc>
                <a:tc>
                  <a:txBody>
                    <a:bodyPr/>
                    <a:lstStyle/>
                    <a:p>
                      <a:pPr algn="ctr"/>
                      <a:endParaRPr lang="en-PH" sz="1200" dirty="0"/>
                    </a:p>
                  </a:txBody>
                  <a:tcPr marL="106034" marR="106034" marT="53017" marB="5301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200" dirty="0"/>
                        <a:t>start -&gt; </a:t>
                      </a:r>
                    </a:p>
                    <a:p>
                      <a:pPr algn="ctr"/>
                      <a:r>
                        <a:rPr lang="en-PH" sz="1200" dirty="0"/>
                        <a:t>LP start RP</a:t>
                      </a:r>
                    </a:p>
                  </a:txBody>
                  <a:tcPr marL="106034" marR="106034" marT="53017" marB="53017"/>
                </a:tc>
                <a:tc>
                  <a:txBody>
                    <a:bodyPr/>
                    <a:lstStyle/>
                    <a:p>
                      <a:pPr algn="ctr"/>
                      <a:endParaRPr lang="en-PH" sz="1200" dirty="0"/>
                    </a:p>
                  </a:txBody>
                  <a:tcPr marL="106034" marR="106034" marT="53017" marB="53017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start -&gt; </a:t>
                      </a:r>
                      <a:r>
                        <a:rPr lang="el-GR" sz="12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ε</a:t>
                      </a:r>
                      <a:endParaRPr lang="en-PH" sz="1200" dirty="0"/>
                    </a:p>
                    <a:p>
                      <a:pPr algn="ctr"/>
                      <a:endParaRPr lang="en-PH" sz="1200" dirty="0"/>
                    </a:p>
                  </a:txBody>
                  <a:tcPr marL="106034" marR="106034" marT="53017" marB="53017"/>
                </a:tc>
                <a:tc>
                  <a:txBody>
                    <a:bodyPr/>
                    <a:lstStyle/>
                    <a:p>
                      <a:pPr algn="ctr"/>
                      <a:endParaRPr lang="en-PH" sz="1200" dirty="0"/>
                    </a:p>
                  </a:txBody>
                  <a:tcPr marL="106034" marR="106034" marT="53017" marB="53017"/>
                </a:tc>
                <a:extLst>
                  <a:ext uri="{0D108BD9-81ED-4DB2-BD59-A6C34878D82A}">
                    <a16:rowId xmlns:a16="http://schemas.microsoft.com/office/drawing/2014/main" val="621806323"/>
                  </a:ext>
                </a:extLst>
              </a:tr>
              <a:tr h="420308">
                <a:tc>
                  <a:txBody>
                    <a:bodyPr/>
                    <a:lstStyle/>
                    <a:p>
                      <a:r>
                        <a:rPr lang="en-US" sz="1800" dirty="0"/>
                        <a:t>chars</a:t>
                      </a:r>
                      <a:endParaRPr lang="en-PH" sz="1800" dirty="0"/>
                    </a:p>
                  </a:txBody>
                  <a:tcPr marL="106034" marR="106034" marT="53017" marB="53017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chars -&gt; ALPHANUM </a:t>
                      </a:r>
                      <a:r>
                        <a:rPr lang="en-US" sz="1200" dirty="0" err="1"/>
                        <a:t>oper</a:t>
                      </a:r>
                      <a:endParaRPr lang="en-PH" sz="1200" dirty="0"/>
                    </a:p>
                  </a:txBody>
                  <a:tcPr marL="106034" marR="106034" marT="53017" marB="53017"/>
                </a:tc>
                <a:tc>
                  <a:txBody>
                    <a:bodyPr/>
                    <a:lstStyle/>
                    <a:p>
                      <a:pPr algn="ctr"/>
                      <a:endParaRPr lang="en-PH" sz="1200" dirty="0"/>
                    </a:p>
                  </a:txBody>
                  <a:tcPr marL="106034" marR="106034" marT="53017" marB="53017"/>
                </a:tc>
                <a:tc>
                  <a:txBody>
                    <a:bodyPr/>
                    <a:lstStyle/>
                    <a:p>
                      <a:pPr algn="ctr"/>
                      <a:endParaRPr lang="en-PH" sz="1200" dirty="0"/>
                    </a:p>
                  </a:txBody>
                  <a:tcPr marL="106034" marR="106034" marT="53017" marB="53017"/>
                </a:tc>
                <a:tc>
                  <a:txBody>
                    <a:bodyPr/>
                    <a:lstStyle/>
                    <a:p>
                      <a:pPr algn="ctr"/>
                      <a:endParaRPr lang="en-PH" sz="1200" dirty="0"/>
                    </a:p>
                  </a:txBody>
                  <a:tcPr marL="106034" marR="106034" marT="53017" marB="53017"/>
                </a:tc>
                <a:tc>
                  <a:txBody>
                    <a:bodyPr/>
                    <a:lstStyle/>
                    <a:p>
                      <a:pPr algn="ctr"/>
                      <a:endParaRPr lang="en-PH" sz="1200"/>
                    </a:p>
                  </a:txBody>
                  <a:tcPr marL="106034" marR="106034" marT="53017" marB="53017"/>
                </a:tc>
                <a:tc>
                  <a:txBody>
                    <a:bodyPr/>
                    <a:lstStyle/>
                    <a:p>
                      <a:pPr algn="ctr"/>
                      <a:endParaRPr lang="en-PH" sz="1200"/>
                    </a:p>
                  </a:txBody>
                  <a:tcPr marL="106034" marR="106034" marT="53017" marB="53017"/>
                </a:tc>
                <a:tc>
                  <a:txBody>
                    <a:bodyPr/>
                    <a:lstStyle/>
                    <a:p>
                      <a:pPr algn="ctr"/>
                      <a:endParaRPr lang="en-PH" sz="1200" dirty="0"/>
                    </a:p>
                  </a:txBody>
                  <a:tcPr marL="106034" marR="106034" marT="53017" marB="53017"/>
                </a:tc>
                <a:tc>
                  <a:txBody>
                    <a:bodyPr/>
                    <a:lstStyle/>
                    <a:p>
                      <a:pPr algn="ctr"/>
                      <a:endParaRPr lang="en-PH" sz="1200"/>
                    </a:p>
                  </a:txBody>
                  <a:tcPr marL="106034" marR="106034" marT="53017" marB="53017"/>
                </a:tc>
                <a:extLst>
                  <a:ext uri="{0D108BD9-81ED-4DB2-BD59-A6C34878D82A}">
                    <a16:rowId xmlns:a16="http://schemas.microsoft.com/office/drawing/2014/main" val="2636516898"/>
                  </a:ext>
                </a:extLst>
              </a:tr>
              <a:tr h="420308">
                <a:tc>
                  <a:txBody>
                    <a:bodyPr/>
                    <a:lstStyle/>
                    <a:p>
                      <a:r>
                        <a:rPr lang="en-US" sz="1800" dirty="0" err="1"/>
                        <a:t>oper</a:t>
                      </a:r>
                      <a:endParaRPr lang="en-PH" sz="1800" dirty="0"/>
                    </a:p>
                  </a:txBody>
                  <a:tcPr marL="106034" marR="106034" marT="53017" marB="53017"/>
                </a:tc>
                <a:tc>
                  <a:txBody>
                    <a:bodyPr/>
                    <a:lstStyle/>
                    <a:p>
                      <a:pPr algn="ctr"/>
                      <a:endParaRPr lang="en-PH" sz="1200" dirty="0"/>
                    </a:p>
                  </a:txBody>
                  <a:tcPr marL="106034" marR="106034" marT="53017" marB="5301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200" dirty="0" err="1"/>
                        <a:t>oper</a:t>
                      </a:r>
                      <a:r>
                        <a:rPr lang="en-PH" sz="1200" dirty="0"/>
                        <a:t> -&gt; OPERATIONS</a:t>
                      </a:r>
                    </a:p>
                  </a:txBody>
                  <a:tcPr marL="106034" marR="106034" marT="53017" marB="53017"/>
                </a:tc>
                <a:tc>
                  <a:txBody>
                    <a:bodyPr/>
                    <a:lstStyle/>
                    <a:p>
                      <a:pPr algn="ctr"/>
                      <a:endParaRPr lang="en-PH" sz="1200" dirty="0"/>
                    </a:p>
                  </a:txBody>
                  <a:tcPr marL="106034" marR="106034" marT="53017" marB="5301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200" dirty="0" err="1"/>
                        <a:t>oper</a:t>
                      </a:r>
                      <a:r>
                        <a:rPr lang="en-PH" sz="1200" dirty="0"/>
                        <a:t> -&gt; UNION</a:t>
                      </a:r>
                    </a:p>
                  </a:txBody>
                  <a:tcPr marL="106034" marR="106034" marT="53017" marB="53017"/>
                </a:tc>
                <a:tc>
                  <a:txBody>
                    <a:bodyPr/>
                    <a:lstStyle/>
                    <a:p>
                      <a:pPr algn="ctr"/>
                      <a:endParaRPr lang="en-PH" sz="1200" dirty="0"/>
                    </a:p>
                  </a:txBody>
                  <a:tcPr marL="106034" marR="106034" marT="53017" marB="53017"/>
                </a:tc>
                <a:tc>
                  <a:txBody>
                    <a:bodyPr/>
                    <a:lstStyle/>
                    <a:p>
                      <a:pPr algn="ctr"/>
                      <a:endParaRPr lang="en-PH" sz="1200" dirty="0"/>
                    </a:p>
                  </a:txBody>
                  <a:tcPr marL="106034" marR="106034" marT="53017" marB="5301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200" dirty="0" err="1"/>
                        <a:t>oper</a:t>
                      </a:r>
                      <a:r>
                        <a:rPr lang="en-PH" sz="1200" dirty="0"/>
                        <a:t> -&gt; </a:t>
                      </a:r>
                      <a:r>
                        <a:rPr lang="el-GR" sz="1200" dirty="0"/>
                        <a:t>ε</a:t>
                      </a:r>
                      <a:endParaRPr lang="en-PH" sz="1200" dirty="0"/>
                    </a:p>
                  </a:txBody>
                  <a:tcPr marL="106034" marR="106034" marT="53017" marB="53017"/>
                </a:tc>
                <a:tc>
                  <a:txBody>
                    <a:bodyPr/>
                    <a:lstStyle/>
                    <a:p>
                      <a:pPr algn="ctr"/>
                      <a:endParaRPr lang="en-PH" sz="1200" dirty="0"/>
                    </a:p>
                  </a:txBody>
                  <a:tcPr marL="106034" marR="106034" marT="53017" marB="53017"/>
                </a:tc>
                <a:extLst>
                  <a:ext uri="{0D108BD9-81ED-4DB2-BD59-A6C34878D82A}">
                    <a16:rowId xmlns:a16="http://schemas.microsoft.com/office/drawing/2014/main" val="1526298007"/>
                  </a:ext>
                </a:extLst>
              </a:tr>
              <a:tr h="420308">
                <a:tc>
                  <a:txBody>
                    <a:bodyPr/>
                    <a:lstStyle/>
                    <a:p>
                      <a:r>
                        <a:rPr lang="en-US" sz="1800" dirty="0"/>
                        <a:t>comb</a:t>
                      </a:r>
                      <a:endParaRPr lang="en-PH" sz="1800" dirty="0"/>
                    </a:p>
                  </a:txBody>
                  <a:tcPr marL="106034" marR="106034" marT="53017" marB="53017"/>
                </a:tc>
                <a:tc>
                  <a:txBody>
                    <a:bodyPr/>
                    <a:lstStyle/>
                    <a:p>
                      <a:pPr algn="ctr"/>
                      <a:endParaRPr lang="en-PH" sz="1200"/>
                    </a:p>
                  </a:txBody>
                  <a:tcPr marL="106034" marR="106034" marT="53017" marB="53017"/>
                </a:tc>
                <a:tc>
                  <a:txBody>
                    <a:bodyPr/>
                    <a:lstStyle/>
                    <a:p>
                      <a:pPr algn="ctr"/>
                      <a:endParaRPr lang="en-PH" sz="1200" dirty="0"/>
                    </a:p>
                  </a:txBody>
                  <a:tcPr marL="106034" marR="106034" marT="53017" marB="53017"/>
                </a:tc>
                <a:tc>
                  <a:txBody>
                    <a:bodyPr/>
                    <a:lstStyle/>
                    <a:p>
                      <a:pPr algn="ctr"/>
                      <a:endParaRPr lang="en-PH" sz="1200" dirty="0"/>
                    </a:p>
                  </a:txBody>
                  <a:tcPr marL="106034" marR="106034" marT="53017" marB="5301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200" dirty="0"/>
                        <a:t>comb -&gt; UNION</a:t>
                      </a:r>
                    </a:p>
                  </a:txBody>
                  <a:tcPr marL="106034" marR="106034" marT="53017" marB="53017"/>
                </a:tc>
                <a:tc>
                  <a:txBody>
                    <a:bodyPr/>
                    <a:lstStyle/>
                    <a:p>
                      <a:pPr algn="ctr"/>
                      <a:endParaRPr lang="en-PH" sz="1200" dirty="0"/>
                    </a:p>
                  </a:txBody>
                  <a:tcPr marL="106034" marR="106034" marT="53017" marB="53017"/>
                </a:tc>
                <a:tc>
                  <a:txBody>
                    <a:bodyPr/>
                    <a:lstStyle/>
                    <a:p>
                      <a:pPr algn="ctr"/>
                      <a:endParaRPr lang="en-PH" sz="1200" dirty="0"/>
                    </a:p>
                  </a:txBody>
                  <a:tcPr marL="106034" marR="106034" marT="53017" marB="53017"/>
                </a:tc>
                <a:tc>
                  <a:txBody>
                    <a:bodyPr/>
                    <a:lstStyle/>
                    <a:p>
                      <a:pPr algn="ctr"/>
                      <a:endParaRPr lang="en-PH" sz="1200" dirty="0"/>
                    </a:p>
                  </a:txBody>
                  <a:tcPr marL="106034" marR="106034" marT="53017" marB="53017"/>
                </a:tc>
                <a:tc>
                  <a:txBody>
                    <a:bodyPr/>
                    <a:lstStyle/>
                    <a:p>
                      <a:pPr algn="ctr"/>
                      <a:endParaRPr lang="en-PH" sz="1200" dirty="0"/>
                    </a:p>
                  </a:txBody>
                  <a:tcPr marL="106034" marR="106034" marT="53017" marB="53017"/>
                </a:tc>
                <a:extLst>
                  <a:ext uri="{0D108BD9-81ED-4DB2-BD59-A6C34878D82A}">
                    <a16:rowId xmlns:a16="http://schemas.microsoft.com/office/drawing/2014/main" val="4111809995"/>
                  </a:ext>
                </a:extLst>
              </a:tr>
              <a:tr h="420308">
                <a:tc>
                  <a:txBody>
                    <a:bodyPr/>
                    <a:lstStyle/>
                    <a:p>
                      <a:r>
                        <a:rPr lang="en-US" sz="1800" dirty="0"/>
                        <a:t>factor</a:t>
                      </a:r>
                      <a:endParaRPr lang="en-PH" sz="1800" dirty="0"/>
                    </a:p>
                  </a:txBody>
                  <a:tcPr marL="106034" marR="106034" marT="53017" marB="5301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200" dirty="0"/>
                        <a:t>factor -&gt; chars </a:t>
                      </a:r>
                    </a:p>
                  </a:txBody>
                  <a:tcPr marL="106034" marR="106034" marT="53017" marB="53017"/>
                </a:tc>
                <a:tc>
                  <a:txBody>
                    <a:bodyPr/>
                    <a:lstStyle/>
                    <a:p>
                      <a:pPr algn="ctr"/>
                      <a:endParaRPr lang="en-PH" sz="1200"/>
                    </a:p>
                  </a:txBody>
                  <a:tcPr marL="106034" marR="106034" marT="53017" marB="5301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200" dirty="0"/>
                        <a:t>factor -&gt; EPSILON </a:t>
                      </a:r>
                    </a:p>
                  </a:txBody>
                  <a:tcPr marL="106034" marR="106034" marT="53017" marB="53017"/>
                </a:tc>
                <a:tc>
                  <a:txBody>
                    <a:bodyPr/>
                    <a:lstStyle/>
                    <a:p>
                      <a:pPr algn="ctr"/>
                      <a:endParaRPr lang="en-PH" sz="1200" dirty="0"/>
                    </a:p>
                  </a:txBody>
                  <a:tcPr marL="106034" marR="106034" marT="53017" marB="5301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200" dirty="0"/>
                        <a:t> factor-&gt; </a:t>
                      </a:r>
                    </a:p>
                    <a:p>
                      <a:pPr algn="ctr"/>
                      <a:r>
                        <a:rPr lang="en-PH" sz="1200" dirty="0"/>
                        <a:t>LP start RP</a:t>
                      </a:r>
                    </a:p>
                  </a:txBody>
                  <a:tcPr marL="106034" marR="106034" marT="53017" marB="53017"/>
                </a:tc>
                <a:tc>
                  <a:txBody>
                    <a:bodyPr/>
                    <a:lstStyle/>
                    <a:p>
                      <a:pPr algn="ctr"/>
                      <a:endParaRPr lang="en-PH" sz="1200" dirty="0"/>
                    </a:p>
                  </a:txBody>
                  <a:tcPr marL="106034" marR="106034" marT="53017" marB="53017"/>
                </a:tc>
                <a:tc>
                  <a:txBody>
                    <a:bodyPr/>
                    <a:lstStyle/>
                    <a:p>
                      <a:pPr algn="ctr"/>
                      <a:endParaRPr lang="en-PH" sz="1200" dirty="0"/>
                    </a:p>
                  </a:txBody>
                  <a:tcPr marL="106034" marR="106034" marT="53017" marB="53017"/>
                </a:tc>
                <a:tc>
                  <a:txBody>
                    <a:bodyPr/>
                    <a:lstStyle/>
                    <a:p>
                      <a:pPr algn="ctr"/>
                      <a:endParaRPr lang="en-PH" sz="1200" dirty="0"/>
                    </a:p>
                  </a:txBody>
                  <a:tcPr marL="106034" marR="106034" marT="53017" marB="53017"/>
                </a:tc>
                <a:extLst>
                  <a:ext uri="{0D108BD9-81ED-4DB2-BD59-A6C34878D82A}">
                    <a16:rowId xmlns:a16="http://schemas.microsoft.com/office/drawing/2014/main" val="1370212310"/>
                  </a:ext>
                </a:extLst>
              </a:tr>
              <a:tr h="420308">
                <a:tc>
                  <a:txBody>
                    <a:bodyPr/>
                    <a:lstStyle/>
                    <a:p>
                      <a:r>
                        <a:rPr lang="en-US" sz="1800" dirty="0"/>
                        <a:t>more</a:t>
                      </a:r>
                      <a:endParaRPr lang="en-PH" sz="1800" dirty="0"/>
                    </a:p>
                  </a:txBody>
                  <a:tcPr marL="106034" marR="106034" marT="53017" marB="5301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200" dirty="0"/>
                        <a:t>more -&gt; chars</a:t>
                      </a:r>
                    </a:p>
                  </a:txBody>
                  <a:tcPr marL="106034" marR="106034" marT="53017" marB="53017"/>
                </a:tc>
                <a:tc>
                  <a:txBody>
                    <a:bodyPr/>
                    <a:lstStyle/>
                    <a:p>
                      <a:pPr algn="ctr"/>
                      <a:endParaRPr lang="en-PH" sz="1200" dirty="0"/>
                    </a:p>
                  </a:txBody>
                  <a:tcPr marL="106034" marR="106034" marT="53017" marB="5301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200" dirty="0"/>
                        <a:t>more -&gt; EPSILON</a:t>
                      </a:r>
                    </a:p>
                  </a:txBody>
                  <a:tcPr marL="106034" marR="106034" marT="53017" marB="5301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200" dirty="0"/>
                        <a:t>more -&gt; comb</a:t>
                      </a:r>
                    </a:p>
                  </a:txBody>
                  <a:tcPr marL="106034" marR="106034" marT="53017" marB="5301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200" dirty="0"/>
                        <a:t>more-&gt; </a:t>
                      </a:r>
                    </a:p>
                    <a:p>
                      <a:pPr algn="ctr"/>
                      <a:r>
                        <a:rPr lang="en-PH" sz="1200" dirty="0"/>
                        <a:t>LP start RP</a:t>
                      </a:r>
                    </a:p>
                  </a:txBody>
                  <a:tcPr marL="106034" marR="106034" marT="53017" marB="53017"/>
                </a:tc>
                <a:tc>
                  <a:txBody>
                    <a:bodyPr/>
                    <a:lstStyle/>
                    <a:p>
                      <a:pPr algn="ctr"/>
                      <a:endParaRPr lang="en-PH" sz="1200" dirty="0"/>
                    </a:p>
                  </a:txBody>
                  <a:tcPr marL="106034" marR="106034" marT="53017" marB="5301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200" dirty="0"/>
                        <a:t>more -&gt; </a:t>
                      </a:r>
                      <a:r>
                        <a:rPr lang="el-GR" sz="1200" dirty="0"/>
                        <a:t>ε</a:t>
                      </a:r>
                      <a:endParaRPr lang="en-PH" sz="1200" dirty="0"/>
                    </a:p>
                  </a:txBody>
                  <a:tcPr marL="106034" marR="106034" marT="53017" marB="53017"/>
                </a:tc>
                <a:tc>
                  <a:txBody>
                    <a:bodyPr/>
                    <a:lstStyle/>
                    <a:p>
                      <a:pPr algn="ctr"/>
                      <a:endParaRPr lang="en-PH" sz="1200" dirty="0"/>
                    </a:p>
                  </a:txBody>
                  <a:tcPr marL="106034" marR="106034" marT="53017" marB="53017"/>
                </a:tc>
                <a:extLst>
                  <a:ext uri="{0D108BD9-81ED-4DB2-BD59-A6C34878D82A}">
                    <a16:rowId xmlns:a16="http://schemas.microsoft.com/office/drawing/2014/main" val="32378069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195520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8869EE-E8A9-4FE0-B41A-B41D1D6B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184" y="130203"/>
            <a:ext cx="10058400" cy="1371600"/>
          </a:xfrm>
        </p:spPr>
        <p:txBody>
          <a:bodyPr/>
          <a:lstStyle/>
          <a:p>
            <a:r>
              <a:rPr lang="en-PH" b="1" dirty="0"/>
              <a:t>LL(1) Grammar 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0E3476-3B03-4ABD-965F-2A7CA97272E7}"/>
              </a:ext>
            </a:extLst>
          </p:cNvPr>
          <p:cNvSpPr txBox="1">
            <a:spLocks/>
          </p:cNvSpPr>
          <p:nvPr/>
        </p:nvSpPr>
        <p:spPr>
          <a:xfrm>
            <a:off x="5976735" y="3135665"/>
            <a:ext cx="4708849" cy="5866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PH" dirty="0"/>
              <a:t>“lookahead” is used to peak at the non-terminals and check if the token satisfy the grammar rule.</a:t>
            </a:r>
          </a:p>
          <a:p>
            <a:endParaRPr lang="en-PH" dirty="0"/>
          </a:p>
          <a:p>
            <a:endParaRPr lang="en-PH" dirty="0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9DC8E3CD-37B4-4F27-9191-30784C0546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217" y="2634828"/>
            <a:ext cx="4089014" cy="2175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315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8869EE-E8A9-4FE0-B41A-B41D1D6B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184" y="130203"/>
            <a:ext cx="10058400" cy="1371600"/>
          </a:xfrm>
        </p:spPr>
        <p:txBody>
          <a:bodyPr/>
          <a:lstStyle/>
          <a:p>
            <a:r>
              <a:rPr lang="en-PH" b="1" dirty="0"/>
              <a:t>LL(1) Grammar Implementation</a:t>
            </a:r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4D49DDB2-F7F2-4913-B326-5333D6E49B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162" y="1179406"/>
            <a:ext cx="5425348" cy="5041844"/>
          </a:xfrm>
          <a:prstGeom prst="rect">
            <a:avLst/>
          </a:prstGeom>
        </p:spPr>
      </p:pic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D28F6466-5170-4528-B7A3-1126C4DDAB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4742" y="1090697"/>
            <a:ext cx="4580074" cy="5202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284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8869EE-E8A9-4FE0-B41A-B41D1D6B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184" y="130203"/>
            <a:ext cx="10058400" cy="1371600"/>
          </a:xfrm>
        </p:spPr>
        <p:txBody>
          <a:bodyPr/>
          <a:lstStyle/>
          <a:p>
            <a:r>
              <a:rPr lang="en-PH" b="1" dirty="0"/>
              <a:t>LL(1) Grammar Implementation</a:t>
            </a:r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6E0310CE-7088-49E3-83A0-AA284649EA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0811" y="1105469"/>
            <a:ext cx="5931146" cy="5326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2479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8869EE-E8A9-4FE0-B41A-B41D1D6B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184" y="130203"/>
            <a:ext cx="10058400" cy="1371600"/>
          </a:xfrm>
        </p:spPr>
        <p:txBody>
          <a:bodyPr/>
          <a:lstStyle/>
          <a:p>
            <a:r>
              <a:rPr lang="en-PH" b="1" dirty="0"/>
              <a:t>LL(1) Grammar Implementation</a:t>
            </a:r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F6A996E9-59A8-4E03-9B45-D53CE0D3B0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5982" y="1123522"/>
            <a:ext cx="4748083" cy="5290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2045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8869EE-E8A9-4FE0-B41A-B41D1D6B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184" y="130203"/>
            <a:ext cx="10058400" cy="1371600"/>
          </a:xfrm>
        </p:spPr>
        <p:txBody>
          <a:bodyPr/>
          <a:lstStyle/>
          <a:p>
            <a:r>
              <a:rPr lang="en-PH" b="1" dirty="0"/>
              <a:t>LL(1) Grammar Implementation</a:t>
            </a:r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EB792D91-2B25-4A3C-A6E8-7DD7BF2CE3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5068" y="1333871"/>
            <a:ext cx="8801863" cy="4572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5601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8869EE-E8A9-4FE0-B41A-B41D1D6B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184" y="130203"/>
            <a:ext cx="10058400" cy="1371600"/>
          </a:xfrm>
        </p:spPr>
        <p:txBody>
          <a:bodyPr/>
          <a:lstStyle/>
          <a:p>
            <a:r>
              <a:rPr lang="en-PH" b="1" dirty="0"/>
              <a:t>LL(1) Grammar Implementation</a:t>
            </a:r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EAB60294-8B8B-4510-AC63-265C0441AF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4826" y="1363658"/>
            <a:ext cx="5723116" cy="478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3283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8869EE-E8A9-4FE0-B41A-B41D1D6B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184" y="130203"/>
            <a:ext cx="10058400" cy="1371600"/>
          </a:xfrm>
        </p:spPr>
        <p:txBody>
          <a:bodyPr/>
          <a:lstStyle/>
          <a:p>
            <a:r>
              <a:rPr lang="en-PH" b="1" dirty="0"/>
              <a:t>LL(1) Grammar Implementation</a:t>
            </a:r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5E236E67-5425-4C69-AB08-AD67034389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9568" y="1320601"/>
            <a:ext cx="5913632" cy="5022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9233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lower illustrations">
            <a:extLst>
              <a:ext uri="{FF2B5EF4-FFF2-40B4-BE49-F238E27FC236}">
                <a16:creationId xmlns:a16="http://schemas.microsoft.com/office/drawing/2014/main" id="{46768272-0F6A-4E58-A45C-F10D015D89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-839"/>
            <a:ext cx="12191980" cy="6858000"/>
          </a:xfrm>
          <a:prstGeom prst="rect">
            <a:avLst/>
          </a:prstGeom>
        </p:spPr>
      </p:pic>
      <p:sp>
        <p:nvSpPr>
          <p:cNvPr id="18" name="Rectangle 12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7329" y="1808532"/>
            <a:ext cx="5452527" cy="3240936"/>
          </a:xfrm>
          <a:prstGeom prst="rect">
            <a:avLst/>
          </a:prstGeom>
          <a:solidFill>
            <a:schemeClr val="bg1">
              <a:alpha val="30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20" name="Rectangle 14">
            <a:extLst>
              <a:ext uri="{FF2B5EF4-FFF2-40B4-BE49-F238E27FC236}">
                <a16:creationId xmlns:a16="http://schemas.microsoft.com/office/drawing/2014/main" id="{D58B5B03-F558-411B-B23E-B65754A890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7329" y="1808532"/>
            <a:ext cx="5452527" cy="3240936"/>
          </a:xfrm>
          <a:prstGeom prst="rect">
            <a:avLst/>
          </a:prstGeom>
          <a:solidFill>
            <a:schemeClr val="accent1">
              <a:alpha val="40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3272" y="1975104"/>
            <a:ext cx="5120640" cy="290779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C3B467-088C-4F3D-A9A7-105C4E1E20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76055" y="2350017"/>
            <a:ext cx="4775075" cy="1630906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chemeClr val="tx1"/>
                </a:solidFill>
              </a:rPr>
              <a:t>RUNNING THE GUI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96F2174-E60F-47D9-9BF3-8B9E7EF54B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55814" y="5852160"/>
            <a:ext cx="548640" cy="548640"/>
          </a:xfrm>
          <a:prstGeom prst="ellipse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961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1C6E4-953A-453F-A80D-88ACA533B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b="1" dirty="0"/>
              <a:t>HANDS ON IMPLEMENTATION</a:t>
            </a:r>
          </a:p>
        </p:txBody>
      </p:sp>
      <p:pic>
        <p:nvPicPr>
          <p:cNvPr id="5" name="Scanner">
            <a:hlinkClick r:id="" action="ppaction://media"/>
            <a:extLst>
              <a:ext uri="{FF2B5EF4-FFF2-40B4-BE49-F238E27FC236}">
                <a16:creationId xmlns:a16="http://schemas.microsoft.com/office/drawing/2014/main" id="{1FFB43EC-D345-4F37-B31D-A8C6775E287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33722" y="1755016"/>
            <a:ext cx="7524556" cy="4234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371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784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8869EE-E8A9-4FE0-B41A-B41D1D6B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6483" y="3141354"/>
            <a:ext cx="3739936" cy="1371600"/>
          </a:xfrm>
        </p:spPr>
        <p:txBody>
          <a:bodyPr>
            <a:normAutofit/>
          </a:bodyPr>
          <a:lstStyle/>
          <a:p>
            <a:r>
              <a:rPr lang="en-PH" sz="1800" b="1" dirty="0"/>
              <a:t>NOTES: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7B4736-7B99-4B91-9AF5-D6FDADBABF85}"/>
              </a:ext>
            </a:extLst>
          </p:cNvPr>
          <p:cNvSpPr txBox="1"/>
          <p:nvPr/>
        </p:nvSpPr>
        <p:spPr>
          <a:xfrm>
            <a:off x="2067015" y="4096481"/>
            <a:ext cx="357429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100" dirty="0"/>
              <a:t>IDE USED: </a:t>
            </a:r>
            <a:r>
              <a:rPr lang="en-US" sz="1100" dirty="0" err="1"/>
              <a:t>Intellij</a:t>
            </a:r>
            <a:endParaRPr lang="en-PH" sz="1100" dirty="0"/>
          </a:p>
          <a:p>
            <a:pPr marL="285750" indent="-285750">
              <a:buFontTx/>
              <a:buChar char="-"/>
            </a:pPr>
            <a:r>
              <a:rPr lang="en-PH" sz="1100" dirty="0"/>
              <a:t>LIBRARY USED: Latest java.</a:t>
            </a:r>
            <a:endParaRPr lang="en-US" sz="110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38599DC-341D-473E-8FF8-F785D97BE819}"/>
              </a:ext>
            </a:extLst>
          </p:cNvPr>
          <p:cNvSpPr txBox="1">
            <a:spLocks/>
          </p:cNvSpPr>
          <p:nvPr/>
        </p:nvSpPr>
        <p:spPr>
          <a:xfrm>
            <a:off x="1804043" y="2143885"/>
            <a:ext cx="4070722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i="0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PH" b="1" dirty="0"/>
              <a:t>DIRECTORY </a:t>
            </a:r>
          </a:p>
          <a:p>
            <a:r>
              <a:rPr lang="en-PH" b="1" dirty="0"/>
              <a:t>STRUCTURE:</a:t>
            </a:r>
          </a:p>
        </p:txBody>
      </p:sp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38F46547-26D1-4888-872F-32E86FCB47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3833" y="853690"/>
            <a:ext cx="344583" cy="344583"/>
          </a:xfrm>
          <a:prstGeom prst="rect">
            <a:avLst/>
          </a:prstGeom>
        </p:spPr>
      </p:pic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4FC0DB89-CAC7-43AC-B7A9-7AD5E4B270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4088" y="1515732"/>
            <a:ext cx="344583" cy="344583"/>
          </a:xfrm>
          <a:prstGeom prst="rect">
            <a:avLst/>
          </a:prstGeom>
        </p:spPr>
      </p:pic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305AAA31-66F6-4976-ADEE-BCCD067A0E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4087" y="1865315"/>
            <a:ext cx="344583" cy="344583"/>
          </a:xfrm>
          <a:prstGeom prst="rect">
            <a:avLst/>
          </a:prstGeom>
        </p:spPr>
      </p:pic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F906703D-D2DF-4E71-A5C3-6D54AEC6F5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4087" y="2211077"/>
            <a:ext cx="344583" cy="344583"/>
          </a:xfrm>
          <a:prstGeom prst="rect">
            <a:avLst/>
          </a:prstGeom>
        </p:spPr>
      </p:pic>
      <p:pic>
        <p:nvPicPr>
          <p:cNvPr id="14" name="Picture 13" descr="Icon&#10;&#10;Description automatically generated">
            <a:extLst>
              <a:ext uri="{FF2B5EF4-FFF2-40B4-BE49-F238E27FC236}">
                <a16:creationId xmlns:a16="http://schemas.microsoft.com/office/drawing/2014/main" id="{760FE0D2-421E-4B90-8876-5FA4F2F6AD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3419" y="1196159"/>
            <a:ext cx="344583" cy="344583"/>
          </a:xfrm>
          <a:prstGeom prst="rect">
            <a:avLst/>
          </a:prstGeom>
        </p:spPr>
      </p:pic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199E991A-840C-4B65-B17C-FA34FE3D9DFD}"/>
              </a:ext>
            </a:extLst>
          </p:cNvPr>
          <p:cNvCxnSpPr>
            <a:stCxn id="10" idx="2"/>
            <a:endCxn id="14" idx="1"/>
          </p:cNvCxnSpPr>
          <p:nvPr/>
        </p:nvCxnSpPr>
        <p:spPr>
          <a:xfrm rot="16200000" flipH="1">
            <a:off x="6124683" y="979715"/>
            <a:ext cx="170178" cy="607294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619CB1E7-E688-4585-B229-F9574D15CB95}"/>
              </a:ext>
            </a:extLst>
          </p:cNvPr>
          <p:cNvCxnSpPr>
            <a:stCxn id="14" idx="2"/>
            <a:endCxn id="11" idx="1"/>
          </p:cNvCxnSpPr>
          <p:nvPr/>
        </p:nvCxnSpPr>
        <p:spPr>
          <a:xfrm rot="16200000" flipH="1">
            <a:off x="6851258" y="1375194"/>
            <a:ext cx="147282" cy="478377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ED8266C4-7A5C-44D7-B3BA-6AA82644E2CD}"/>
              </a:ext>
            </a:extLst>
          </p:cNvPr>
          <p:cNvCxnSpPr>
            <a:stCxn id="14" idx="2"/>
            <a:endCxn id="12" idx="1"/>
          </p:cNvCxnSpPr>
          <p:nvPr/>
        </p:nvCxnSpPr>
        <p:spPr>
          <a:xfrm rot="16200000" flipH="1">
            <a:off x="6676467" y="1549986"/>
            <a:ext cx="496865" cy="478376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012E17D0-8076-43ED-AC54-F6AF64AFE3F6}"/>
              </a:ext>
            </a:extLst>
          </p:cNvPr>
          <p:cNvCxnSpPr>
            <a:stCxn id="14" idx="2"/>
            <a:endCxn id="13" idx="1"/>
          </p:cNvCxnSpPr>
          <p:nvPr/>
        </p:nvCxnSpPr>
        <p:spPr>
          <a:xfrm rot="16200000" flipH="1">
            <a:off x="6503586" y="1722867"/>
            <a:ext cx="842627" cy="478376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25CF0646-0666-4DC7-90E8-62FB8A0DF9E1}"/>
              </a:ext>
            </a:extLst>
          </p:cNvPr>
          <p:cNvSpPr txBox="1"/>
          <p:nvPr/>
        </p:nvSpPr>
        <p:spPr>
          <a:xfrm>
            <a:off x="5995258" y="852511"/>
            <a:ext cx="7132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root</a:t>
            </a:r>
            <a:endParaRPr lang="en-PH" sz="14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12B9187-0382-46A4-AAC7-D32333B76519}"/>
              </a:ext>
            </a:extLst>
          </p:cNvPr>
          <p:cNvSpPr txBox="1"/>
          <p:nvPr/>
        </p:nvSpPr>
        <p:spPr>
          <a:xfrm>
            <a:off x="6752062" y="1193361"/>
            <a:ext cx="7132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etc</a:t>
            </a:r>
            <a:endParaRPr lang="en-PH" sz="14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B83D59C-1BD4-44BE-BC81-F61370F7D0CD}"/>
              </a:ext>
            </a:extLst>
          </p:cNvPr>
          <p:cNvSpPr txBox="1"/>
          <p:nvPr/>
        </p:nvSpPr>
        <p:spPr>
          <a:xfrm>
            <a:off x="7402731" y="1497028"/>
            <a:ext cx="7132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Docs</a:t>
            </a:r>
            <a:endParaRPr lang="en-PH" sz="14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65D9904-A586-4A97-B907-256DCA47ABA6}"/>
              </a:ext>
            </a:extLst>
          </p:cNvPr>
          <p:cNvSpPr txBox="1"/>
          <p:nvPr/>
        </p:nvSpPr>
        <p:spPr>
          <a:xfrm>
            <a:off x="7402731" y="1851236"/>
            <a:ext cx="7132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imgs</a:t>
            </a:r>
            <a:endParaRPr lang="en-PH" sz="14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2195913-1AD8-4F31-BF24-A29CDBA37488}"/>
              </a:ext>
            </a:extLst>
          </p:cNvPr>
          <p:cNvSpPr txBox="1"/>
          <p:nvPr/>
        </p:nvSpPr>
        <p:spPr>
          <a:xfrm>
            <a:off x="7402730" y="2205445"/>
            <a:ext cx="11377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txtFiles</a:t>
            </a:r>
            <a:endParaRPr lang="en-PH" sz="1400" dirty="0"/>
          </a:p>
        </p:txBody>
      </p:sp>
      <p:pic>
        <p:nvPicPr>
          <p:cNvPr id="51" name="Picture 50" descr="Icon&#10;&#10;Description automatically generated">
            <a:extLst>
              <a:ext uri="{FF2B5EF4-FFF2-40B4-BE49-F238E27FC236}">
                <a16:creationId xmlns:a16="http://schemas.microsoft.com/office/drawing/2014/main" id="{25601ED2-E879-49B1-999D-9AF158BF81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0215" y="2690041"/>
            <a:ext cx="344583" cy="344583"/>
          </a:xfrm>
          <a:prstGeom prst="rect">
            <a:avLst/>
          </a:prstGeom>
        </p:spPr>
      </p:pic>
      <p:cxnSp>
        <p:nvCxnSpPr>
          <p:cNvPr id="54" name="Connector: Elbow 53">
            <a:extLst>
              <a:ext uri="{FF2B5EF4-FFF2-40B4-BE49-F238E27FC236}">
                <a16:creationId xmlns:a16="http://schemas.microsoft.com/office/drawing/2014/main" id="{AADDBA50-AA83-4D2B-9F9B-50D11FF7CC3E}"/>
              </a:ext>
            </a:extLst>
          </p:cNvPr>
          <p:cNvCxnSpPr>
            <a:cxnSpLocks/>
            <a:stCxn id="10" idx="2"/>
            <a:endCxn id="51" idx="1"/>
          </p:cNvCxnSpPr>
          <p:nvPr/>
        </p:nvCxnSpPr>
        <p:spPr>
          <a:xfrm rot="16200000" flipH="1">
            <a:off x="5376140" y="1728258"/>
            <a:ext cx="1664060" cy="604090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11384BD4-7AD1-4649-8D2E-3B357047F11F}"/>
              </a:ext>
            </a:extLst>
          </p:cNvPr>
          <p:cNvSpPr txBox="1"/>
          <p:nvPr/>
        </p:nvSpPr>
        <p:spPr>
          <a:xfrm>
            <a:off x="6752062" y="2690041"/>
            <a:ext cx="7132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src</a:t>
            </a:r>
            <a:endParaRPr lang="en-PH" sz="1400" dirty="0"/>
          </a:p>
        </p:txBody>
      </p:sp>
      <p:pic>
        <p:nvPicPr>
          <p:cNvPr id="62" name="Picture 61" descr="Icon&#10;&#10;Description automatically generated">
            <a:extLst>
              <a:ext uri="{FF2B5EF4-FFF2-40B4-BE49-F238E27FC236}">
                <a16:creationId xmlns:a16="http://schemas.microsoft.com/office/drawing/2014/main" id="{A86F1D21-C105-42E0-809A-025377BBFC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4087" y="3037332"/>
            <a:ext cx="344583" cy="344583"/>
          </a:xfrm>
          <a:prstGeom prst="rect">
            <a:avLst/>
          </a:prstGeom>
        </p:spPr>
      </p:pic>
      <p:pic>
        <p:nvPicPr>
          <p:cNvPr id="63" name="Picture 62" descr="Icon&#10;&#10;Description automatically generated">
            <a:extLst>
              <a:ext uri="{FF2B5EF4-FFF2-40B4-BE49-F238E27FC236}">
                <a16:creationId xmlns:a16="http://schemas.microsoft.com/office/drawing/2014/main" id="{B9A31CC4-E2D1-4DC8-97BE-D751ED8E8A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1714" y="3390305"/>
            <a:ext cx="344583" cy="344583"/>
          </a:xfrm>
          <a:prstGeom prst="rect">
            <a:avLst/>
          </a:prstGeom>
        </p:spPr>
      </p:pic>
      <p:pic>
        <p:nvPicPr>
          <p:cNvPr id="64" name="Picture 63" descr="Icon&#10;&#10;Description automatically generated">
            <a:extLst>
              <a:ext uri="{FF2B5EF4-FFF2-40B4-BE49-F238E27FC236}">
                <a16:creationId xmlns:a16="http://schemas.microsoft.com/office/drawing/2014/main" id="{1B125FFC-2D99-481D-AFC0-27E3B9BFC4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7853" y="3786545"/>
            <a:ext cx="344583" cy="344583"/>
          </a:xfrm>
          <a:prstGeom prst="rect">
            <a:avLst/>
          </a:prstGeom>
        </p:spPr>
      </p:pic>
      <p:pic>
        <p:nvPicPr>
          <p:cNvPr id="65" name="Picture 64" descr="Icon&#10;&#10;Description automatically generated">
            <a:extLst>
              <a:ext uri="{FF2B5EF4-FFF2-40B4-BE49-F238E27FC236}">
                <a16:creationId xmlns:a16="http://schemas.microsoft.com/office/drawing/2014/main" id="{829F3251-D078-48DC-8F7E-66486D8D6D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1798" y="4182785"/>
            <a:ext cx="344583" cy="344583"/>
          </a:xfrm>
          <a:prstGeom prst="rect">
            <a:avLst/>
          </a:prstGeom>
        </p:spPr>
      </p:pic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D941ACD5-77B7-42B8-80D9-4736F5411648}"/>
              </a:ext>
            </a:extLst>
          </p:cNvPr>
          <p:cNvCxnSpPr>
            <a:cxnSpLocks/>
            <a:stCxn id="51" idx="2"/>
            <a:endCxn id="62" idx="1"/>
          </p:cNvCxnSpPr>
          <p:nvPr/>
        </p:nvCxnSpPr>
        <p:spPr>
          <a:xfrm rot="16200000" flipH="1">
            <a:off x="6835797" y="2881334"/>
            <a:ext cx="175000" cy="481580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or: Elbow 68">
            <a:extLst>
              <a:ext uri="{FF2B5EF4-FFF2-40B4-BE49-F238E27FC236}">
                <a16:creationId xmlns:a16="http://schemas.microsoft.com/office/drawing/2014/main" id="{541036D1-5BAF-41FD-BB7B-B2A5196F4919}"/>
              </a:ext>
            </a:extLst>
          </p:cNvPr>
          <p:cNvCxnSpPr>
            <a:cxnSpLocks/>
            <a:stCxn id="62" idx="2"/>
            <a:endCxn id="63" idx="1"/>
          </p:cNvCxnSpPr>
          <p:nvPr/>
        </p:nvCxnSpPr>
        <p:spPr>
          <a:xfrm rot="16200000" flipH="1">
            <a:off x="7493705" y="3224588"/>
            <a:ext cx="180682" cy="495335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or: Elbow 71">
            <a:extLst>
              <a:ext uri="{FF2B5EF4-FFF2-40B4-BE49-F238E27FC236}">
                <a16:creationId xmlns:a16="http://schemas.microsoft.com/office/drawing/2014/main" id="{8611614A-A3BA-4EAB-96BF-2E660F9FDFB7}"/>
              </a:ext>
            </a:extLst>
          </p:cNvPr>
          <p:cNvCxnSpPr>
            <a:cxnSpLocks/>
            <a:stCxn id="62" idx="2"/>
            <a:endCxn id="64" idx="1"/>
          </p:cNvCxnSpPr>
          <p:nvPr/>
        </p:nvCxnSpPr>
        <p:spPr>
          <a:xfrm rot="16200000" flipH="1">
            <a:off x="7298655" y="3419639"/>
            <a:ext cx="576922" cy="501474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7BD6F824-11E7-4194-8F62-837566FE3003}"/>
              </a:ext>
            </a:extLst>
          </p:cNvPr>
          <p:cNvCxnSpPr>
            <a:cxnSpLocks/>
            <a:stCxn id="62" idx="2"/>
            <a:endCxn id="65" idx="1"/>
          </p:cNvCxnSpPr>
          <p:nvPr/>
        </p:nvCxnSpPr>
        <p:spPr>
          <a:xfrm rot="16200000" flipH="1">
            <a:off x="7112507" y="3605786"/>
            <a:ext cx="973162" cy="525419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ED707E07-94F4-420B-8856-AAF6AE28520E}"/>
              </a:ext>
            </a:extLst>
          </p:cNvPr>
          <p:cNvSpPr txBox="1"/>
          <p:nvPr/>
        </p:nvSpPr>
        <p:spPr>
          <a:xfrm>
            <a:off x="8164150" y="3367099"/>
            <a:ext cx="15039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exception</a:t>
            </a:r>
            <a:endParaRPr lang="en-PH" sz="1400" dirty="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DB73F287-C045-46A2-A06B-9CC74E25BCD3}"/>
              </a:ext>
            </a:extLst>
          </p:cNvPr>
          <p:cNvSpPr txBox="1"/>
          <p:nvPr/>
        </p:nvSpPr>
        <p:spPr>
          <a:xfrm>
            <a:off x="7096645" y="2704375"/>
            <a:ext cx="22754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← Project Folder</a:t>
            </a:r>
            <a:endParaRPr lang="en-PH" sz="1200" dirty="0">
              <a:solidFill>
                <a:srgbClr val="FF0000"/>
              </a:solidFill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79EBF6AE-2CE3-4853-9CFB-106729AB2ADA}"/>
              </a:ext>
            </a:extLst>
          </p:cNvPr>
          <p:cNvSpPr txBox="1"/>
          <p:nvPr/>
        </p:nvSpPr>
        <p:spPr>
          <a:xfrm>
            <a:off x="7402731" y="3026032"/>
            <a:ext cx="7132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core</a:t>
            </a:r>
            <a:endParaRPr lang="en-PH" sz="1400" dirty="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D626D71E-1EB4-4424-B353-E88C72025E4F}"/>
              </a:ext>
            </a:extLst>
          </p:cNvPr>
          <p:cNvSpPr txBox="1"/>
          <p:nvPr/>
        </p:nvSpPr>
        <p:spPr>
          <a:xfrm>
            <a:off x="8158493" y="3768711"/>
            <a:ext cx="15039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lexer</a:t>
            </a:r>
            <a:endParaRPr lang="en-PH" sz="1400" dirty="0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2E1D4D13-9AC6-426B-A857-5708F49772B5}"/>
              </a:ext>
            </a:extLst>
          </p:cNvPr>
          <p:cNvSpPr txBox="1"/>
          <p:nvPr/>
        </p:nvSpPr>
        <p:spPr>
          <a:xfrm>
            <a:off x="8115966" y="4154798"/>
            <a:ext cx="15039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parser</a:t>
            </a:r>
            <a:endParaRPr lang="en-PH" sz="1400" dirty="0"/>
          </a:p>
        </p:txBody>
      </p:sp>
      <p:pic>
        <p:nvPicPr>
          <p:cNvPr id="90" name="Picture 89" descr="Icon&#10;&#10;Description automatically generated">
            <a:extLst>
              <a:ext uri="{FF2B5EF4-FFF2-40B4-BE49-F238E27FC236}">
                <a16:creationId xmlns:a16="http://schemas.microsoft.com/office/drawing/2014/main" id="{A1960BA1-E6EB-4655-97A0-BB85AE7A92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4171" y="4960768"/>
            <a:ext cx="344583" cy="344583"/>
          </a:xfrm>
          <a:prstGeom prst="rect">
            <a:avLst/>
          </a:prstGeom>
        </p:spPr>
      </p:pic>
      <p:pic>
        <p:nvPicPr>
          <p:cNvPr id="91" name="Picture 90" descr="Icon&#10;&#10;Description automatically generated">
            <a:extLst>
              <a:ext uri="{FF2B5EF4-FFF2-40B4-BE49-F238E27FC236}">
                <a16:creationId xmlns:a16="http://schemas.microsoft.com/office/drawing/2014/main" id="{21D45EA8-2754-442C-9C11-3B019084CB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1798" y="5295706"/>
            <a:ext cx="344583" cy="344583"/>
          </a:xfrm>
          <a:prstGeom prst="rect">
            <a:avLst/>
          </a:prstGeom>
        </p:spPr>
      </p:pic>
      <p:pic>
        <p:nvPicPr>
          <p:cNvPr id="92" name="Picture 91" descr="Icon&#10;&#10;Description automatically generated">
            <a:extLst>
              <a:ext uri="{FF2B5EF4-FFF2-40B4-BE49-F238E27FC236}">
                <a16:creationId xmlns:a16="http://schemas.microsoft.com/office/drawing/2014/main" id="{47009F6C-688B-4560-9127-F9DDC6B84C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7937" y="5691946"/>
            <a:ext cx="344583" cy="344583"/>
          </a:xfrm>
          <a:prstGeom prst="rect">
            <a:avLst/>
          </a:prstGeom>
        </p:spPr>
      </p:pic>
      <p:cxnSp>
        <p:nvCxnSpPr>
          <p:cNvPr id="94" name="Connector: Elbow 93">
            <a:extLst>
              <a:ext uri="{FF2B5EF4-FFF2-40B4-BE49-F238E27FC236}">
                <a16:creationId xmlns:a16="http://schemas.microsoft.com/office/drawing/2014/main" id="{686BCD56-59C9-4897-AB99-CB1081D6F757}"/>
              </a:ext>
            </a:extLst>
          </p:cNvPr>
          <p:cNvCxnSpPr>
            <a:cxnSpLocks/>
            <a:stCxn id="51" idx="2"/>
            <a:endCxn id="90" idx="1"/>
          </p:cNvCxnSpPr>
          <p:nvPr/>
        </p:nvCxnSpPr>
        <p:spPr>
          <a:xfrm rot="16200000" flipH="1">
            <a:off x="5889121" y="3828010"/>
            <a:ext cx="2098436" cy="511664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nector: Elbow 94">
            <a:extLst>
              <a:ext uri="{FF2B5EF4-FFF2-40B4-BE49-F238E27FC236}">
                <a16:creationId xmlns:a16="http://schemas.microsoft.com/office/drawing/2014/main" id="{E05F5829-6AA6-4AB1-8B46-16659F610C81}"/>
              </a:ext>
            </a:extLst>
          </p:cNvPr>
          <p:cNvCxnSpPr>
            <a:cxnSpLocks/>
            <a:stCxn id="90" idx="2"/>
            <a:endCxn id="91" idx="1"/>
          </p:cNvCxnSpPr>
          <p:nvPr/>
        </p:nvCxnSpPr>
        <p:spPr>
          <a:xfrm rot="16200000" flipH="1">
            <a:off x="7532807" y="5139006"/>
            <a:ext cx="162647" cy="495335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ctor: Elbow 95">
            <a:extLst>
              <a:ext uri="{FF2B5EF4-FFF2-40B4-BE49-F238E27FC236}">
                <a16:creationId xmlns:a16="http://schemas.microsoft.com/office/drawing/2014/main" id="{8B182CBC-4677-4C03-8D3A-DCA9252CCF37}"/>
              </a:ext>
            </a:extLst>
          </p:cNvPr>
          <p:cNvCxnSpPr>
            <a:cxnSpLocks/>
            <a:stCxn id="90" idx="2"/>
            <a:endCxn id="92" idx="1"/>
          </p:cNvCxnSpPr>
          <p:nvPr/>
        </p:nvCxnSpPr>
        <p:spPr>
          <a:xfrm rot="16200000" flipH="1">
            <a:off x="7337757" y="5334057"/>
            <a:ext cx="558887" cy="501474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CA3EFDA5-EE4B-4F95-B47E-53D1B41D3BE6}"/>
              </a:ext>
            </a:extLst>
          </p:cNvPr>
          <p:cNvSpPr txBox="1"/>
          <p:nvPr/>
        </p:nvSpPr>
        <p:spPr>
          <a:xfrm>
            <a:off x="8194234" y="5272500"/>
            <a:ext cx="15039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fields</a:t>
            </a:r>
            <a:endParaRPr lang="en-PH" sz="1400" dirty="0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5407187D-4390-45B2-8F60-7A589F4A4211}"/>
              </a:ext>
            </a:extLst>
          </p:cNvPr>
          <p:cNvSpPr txBox="1"/>
          <p:nvPr/>
        </p:nvSpPr>
        <p:spPr>
          <a:xfrm>
            <a:off x="7432815" y="4949468"/>
            <a:ext cx="7132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ui</a:t>
            </a:r>
            <a:endParaRPr lang="en-PH" sz="1400" dirty="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CA22DA93-D191-4A03-BD40-EA708A7547CC}"/>
              </a:ext>
            </a:extLst>
          </p:cNvPr>
          <p:cNvSpPr txBox="1"/>
          <p:nvPr/>
        </p:nvSpPr>
        <p:spPr>
          <a:xfrm>
            <a:off x="8188577" y="5674112"/>
            <a:ext cx="15039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util</a:t>
            </a:r>
            <a:endParaRPr lang="en-PH" sz="1400" dirty="0"/>
          </a:p>
        </p:txBody>
      </p:sp>
      <p:pic>
        <p:nvPicPr>
          <p:cNvPr id="108" name="Picture 107" descr="Icon&#10;&#10;Description automatically generated">
            <a:extLst>
              <a:ext uri="{FF2B5EF4-FFF2-40B4-BE49-F238E27FC236}">
                <a16:creationId xmlns:a16="http://schemas.microsoft.com/office/drawing/2014/main" id="{BDAAA1FA-CEBE-4E8B-A3C1-A903610598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4171" y="4538668"/>
            <a:ext cx="344583" cy="344583"/>
          </a:xfrm>
          <a:prstGeom prst="rect">
            <a:avLst/>
          </a:prstGeom>
        </p:spPr>
      </p:pic>
      <p:cxnSp>
        <p:nvCxnSpPr>
          <p:cNvPr id="109" name="Connector: Elbow 108">
            <a:extLst>
              <a:ext uri="{FF2B5EF4-FFF2-40B4-BE49-F238E27FC236}">
                <a16:creationId xmlns:a16="http://schemas.microsoft.com/office/drawing/2014/main" id="{555DB924-9AA0-4075-A28E-2565CF372E01}"/>
              </a:ext>
            </a:extLst>
          </p:cNvPr>
          <p:cNvCxnSpPr>
            <a:cxnSpLocks/>
            <a:stCxn id="51" idx="2"/>
            <a:endCxn id="108" idx="1"/>
          </p:cNvCxnSpPr>
          <p:nvPr/>
        </p:nvCxnSpPr>
        <p:spPr>
          <a:xfrm rot="16200000" flipH="1">
            <a:off x="6100171" y="3616960"/>
            <a:ext cx="1676336" cy="511664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04D6F3E0-3368-465C-8687-BCADB3485437}"/>
              </a:ext>
            </a:extLst>
          </p:cNvPr>
          <p:cNvSpPr txBox="1"/>
          <p:nvPr/>
        </p:nvSpPr>
        <p:spPr>
          <a:xfrm>
            <a:off x="7432815" y="4527368"/>
            <a:ext cx="7132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io</a:t>
            </a:r>
            <a:endParaRPr lang="en-PH" sz="1400" dirty="0"/>
          </a:p>
        </p:txBody>
      </p:sp>
    </p:spTree>
    <p:extLst>
      <p:ext uri="{BB962C8B-B14F-4D97-AF65-F5344CB8AC3E}">
        <p14:creationId xmlns:p14="http://schemas.microsoft.com/office/powerpoint/2010/main" val="42688293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8869EE-E8A9-4FE0-B41A-B41D1D6B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184" y="130203"/>
            <a:ext cx="10058400" cy="1371600"/>
          </a:xfrm>
        </p:spPr>
        <p:txBody>
          <a:bodyPr/>
          <a:lstStyle/>
          <a:p>
            <a:r>
              <a:rPr lang="en-PH" b="1" dirty="0"/>
              <a:t>Running the GUI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7822E7-B7E5-4165-AFF3-2C646261F49F}"/>
              </a:ext>
            </a:extLst>
          </p:cNvPr>
          <p:cNvSpPr txBox="1"/>
          <p:nvPr/>
        </p:nvSpPr>
        <p:spPr>
          <a:xfrm>
            <a:off x="627184" y="1594027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1. Compile and Run the MainWithGUI.java in the src folder.</a:t>
            </a:r>
            <a:endParaRPr lang="en-PH" dirty="0"/>
          </a:p>
        </p:txBody>
      </p:sp>
      <p:pic>
        <p:nvPicPr>
          <p:cNvPr id="13" name="Picture 12" descr="Graphical user interface&#10;&#10;Description automatically generated">
            <a:extLst>
              <a:ext uri="{FF2B5EF4-FFF2-40B4-BE49-F238E27FC236}">
                <a16:creationId xmlns:a16="http://schemas.microsoft.com/office/drawing/2014/main" id="{169771AD-8CF5-47A9-AD0B-94149FC310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7559" y="2332582"/>
            <a:ext cx="4942649" cy="3719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9414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8869EE-E8A9-4FE0-B41A-B41D1D6B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184" y="130203"/>
            <a:ext cx="10058400" cy="1371600"/>
          </a:xfrm>
        </p:spPr>
        <p:txBody>
          <a:bodyPr/>
          <a:lstStyle/>
          <a:p>
            <a:r>
              <a:rPr lang="en-PH" b="1" dirty="0"/>
              <a:t>Running the GUI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4B9D06-970E-4E19-8D60-49CAB64C5099}"/>
              </a:ext>
            </a:extLst>
          </p:cNvPr>
          <p:cNvSpPr txBox="1"/>
          <p:nvPr/>
        </p:nvSpPr>
        <p:spPr>
          <a:xfrm>
            <a:off x="541840" y="1340442"/>
            <a:ext cx="1090644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2. Getting Test Cases Input: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The left side of the Interface is available to write the test cases.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Test cases can also be obtained by opening the file in the File Menu Bar.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The Directory is automatically set to the </a:t>
            </a:r>
            <a:r>
              <a:rPr lang="en-US" sz="1400" dirty="0" err="1"/>
              <a:t>txtFiles</a:t>
            </a:r>
            <a:r>
              <a:rPr lang="en-US" sz="1400" dirty="0"/>
              <a:t> Folder.</a:t>
            </a:r>
            <a:endParaRPr lang="en-PH" sz="1400" dirty="0"/>
          </a:p>
        </p:txBody>
      </p:sp>
      <p:pic>
        <p:nvPicPr>
          <p:cNvPr id="4" name="Picture 3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51BF6DED-AC43-4E23-A080-4DC518BD0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713" y="2437401"/>
            <a:ext cx="5226875" cy="3929694"/>
          </a:xfrm>
          <a:prstGeom prst="rect">
            <a:avLst/>
          </a:prstGeom>
        </p:spPr>
      </p:pic>
      <p:pic>
        <p:nvPicPr>
          <p:cNvPr id="7" name="Picture 6" descr="Graphical user interface, text, application, Word&#10;&#10;Description automatically generated">
            <a:extLst>
              <a:ext uri="{FF2B5EF4-FFF2-40B4-BE49-F238E27FC236}">
                <a16:creationId xmlns:a16="http://schemas.microsoft.com/office/drawing/2014/main" id="{AB48C86F-8C51-4808-9FDB-04EBC5F148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1414" y="2425102"/>
            <a:ext cx="5226875" cy="3954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9126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8869EE-E8A9-4FE0-B41A-B41D1D6B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184" y="130203"/>
            <a:ext cx="10058400" cy="1371600"/>
          </a:xfrm>
        </p:spPr>
        <p:txBody>
          <a:bodyPr/>
          <a:lstStyle/>
          <a:p>
            <a:r>
              <a:rPr lang="en-PH" b="1" dirty="0"/>
              <a:t>Running the GUI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4B9D06-970E-4E19-8D60-49CAB64C5099}"/>
              </a:ext>
            </a:extLst>
          </p:cNvPr>
          <p:cNvSpPr txBox="1"/>
          <p:nvPr/>
        </p:nvSpPr>
        <p:spPr>
          <a:xfrm>
            <a:off x="462592" y="1084410"/>
            <a:ext cx="10906448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3. Press Run to print the result in the right side of the Interface.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There are two tabs for the result the Parser and the Lexer.	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The Parser shows if the whole string is “Rejected” or “Accepted” by the LL(1) parser Grammar each Strings are separated by next line ('\n').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	The Lexer shows the token type of each scanned characters.</a:t>
            </a:r>
            <a:endParaRPr lang="en-PH" sz="1400" dirty="0"/>
          </a:p>
        </p:txBody>
      </p:sp>
      <p:pic>
        <p:nvPicPr>
          <p:cNvPr id="6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587951D-95A0-464A-90FA-A950C8B107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629" y="2315516"/>
            <a:ext cx="5179755" cy="3890212"/>
          </a:xfrm>
          <a:prstGeom prst="rect">
            <a:avLst/>
          </a:prstGeom>
        </p:spPr>
      </p:pic>
      <p:pic>
        <p:nvPicPr>
          <p:cNvPr id="10" name="Picture 9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7D80FE6B-91BC-4DBB-861B-B535F1253A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0977" y="2283219"/>
            <a:ext cx="5193792" cy="3922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9382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9171D-E4E7-4403-9029-0895AB442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b="1" dirty="0"/>
              <a:t>FINALS: Honesty Form</a:t>
            </a:r>
          </a:p>
        </p:txBody>
      </p:sp>
      <p:pic>
        <p:nvPicPr>
          <p:cNvPr id="4" name="Picture 3" descr="A picture containing diagram&#10;&#10;Description automatically generated">
            <a:extLst>
              <a:ext uri="{FF2B5EF4-FFF2-40B4-BE49-F238E27FC236}">
                <a16:creationId xmlns:a16="http://schemas.microsoft.com/office/drawing/2014/main" id="{156E1E17-9B73-43E2-A247-53904A2303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0863" y="2014194"/>
            <a:ext cx="8050273" cy="2704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0580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8869EE-E8A9-4FE0-B41A-B41D1D6B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5645" y="605272"/>
            <a:ext cx="8259204" cy="1371600"/>
          </a:xfrm>
        </p:spPr>
        <p:txBody>
          <a:bodyPr/>
          <a:lstStyle/>
          <a:p>
            <a:r>
              <a:rPr lang="en-PH" b="1"/>
              <a:t>INPUT					OUTPUT</a:t>
            </a:r>
            <a:endParaRPr lang="en-PH" b="1" dirty="0"/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6049B88B-893E-4F87-8F51-7DE212953B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4236" y="1722102"/>
            <a:ext cx="3257550" cy="3638550"/>
          </a:xfrm>
          <a:prstGeom prst="rect">
            <a:avLst/>
          </a:prstGeom>
        </p:spPr>
      </p:pic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934F1546-7BBB-4BD5-B7AA-976E9590D5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507"/>
          <a:stretch/>
        </p:blipFill>
        <p:spPr>
          <a:xfrm>
            <a:off x="7471099" y="1722102"/>
            <a:ext cx="3333750" cy="3638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9623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lower illustrations">
            <a:extLst>
              <a:ext uri="{FF2B5EF4-FFF2-40B4-BE49-F238E27FC236}">
                <a16:creationId xmlns:a16="http://schemas.microsoft.com/office/drawing/2014/main" id="{46768272-0F6A-4E58-A45C-F10D015D89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-839"/>
            <a:ext cx="1219198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8C3B467-088C-4F3D-A9A7-105C4E1E20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78316" y="1906808"/>
            <a:ext cx="5409468" cy="3042706"/>
          </a:xfrm>
        </p:spPr>
        <p:txBody>
          <a:bodyPr>
            <a:normAutofit/>
          </a:bodyPr>
          <a:lstStyle/>
          <a:p>
            <a:r>
              <a:rPr lang="en-US" sz="6000" dirty="0">
                <a:solidFill>
                  <a:schemeClr val="tx1"/>
                </a:solidFill>
              </a:rPr>
              <a:t>Lexical Analyzer</a:t>
            </a:r>
          </a:p>
        </p:txBody>
      </p:sp>
    </p:spTree>
    <p:extLst>
      <p:ext uri="{BB962C8B-B14F-4D97-AF65-F5344CB8AC3E}">
        <p14:creationId xmlns:p14="http://schemas.microsoft.com/office/powerpoint/2010/main" val="32009324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E33B7C-00E3-4234-A211-8ED2E0DC8A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023" y="20035"/>
            <a:ext cx="10058400" cy="1371600"/>
          </a:xfrm>
        </p:spPr>
        <p:txBody>
          <a:bodyPr/>
          <a:lstStyle/>
          <a:p>
            <a:r>
              <a:rPr lang="en-PH" b="1" dirty="0"/>
              <a:t>FSM (FSM DIAGRAM)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676AFC7-68CF-4808-95E4-D209FF90C963}"/>
              </a:ext>
            </a:extLst>
          </p:cNvPr>
          <p:cNvSpPr txBox="1">
            <a:spLocks/>
          </p:cNvSpPr>
          <p:nvPr/>
        </p:nvSpPr>
        <p:spPr>
          <a:xfrm>
            <a:off x="409069" y="899265"/>
            <a:ext cx="4338777" cy="7515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i="0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PH" sz="1400" b="1" dirty="0"/>
              <a:t>Final States Accepts: </a:t>
            </a:r>
          </a:p>
          <a:p>
            <a:r>
              <a:rPr lang="en-PH" sz="1400" b="1" dirty="0"/>
              <a:t>T = {(a-z), (0-9), *, +, ?, E, U, (,), Errors, Whitespaces}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21B13BB-B0CD-4B16-8F91-FD064DF81D6C}"/>
              </a:ext>
            </a:extLst>
          </p:cNvPr>
          <p:cNvSpPr txBox="1">
            <a:spLocks/>
          </p:cNvSpPr>
          <p:nvPr/>
        </p:nvSpPr>
        <p:spPr>
          <a:xfrm>
            <a:off x="339219" y="4838193"/>
            <a:ext cx="3088110" cy="17310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i="0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PH" sz="1200" b="1" dirty="0"/>
              <a:t>NOTE:  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PH" sz="1200" b="1" dirty="0"/>
              <a:t>ETC = Exhausts all other inputs.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PH" sz="1200" b="1" dirty="0"/>
              <a:t>Delimiters are accepted but ignored.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PH" sz="1200" b="1" dirty="0"/>
              <a:t>Delimiters are also called as “Whitespaces”</a:t>
            </a:r>
          </a:p>
        </p:txBody>
      </p:sp>
      <p:pic>
        <p:nvPicPr>
          <p:cNvPr id="9" name="Picture 8" descr="A picture containing text, indoor, black&#10;&#10;Description automatically generated">
            <a:extLst>
              <a:ext uri="{FF2B5EF4-FFF2-40B4-BE49-F238E27FC236}">
                <a16:creationId xmlns:a16="http://schemas.microsoft.com/office/drawing/2014/main" id="{DA302E48-A61F-46B8-9D58-48B2A67C755F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75000"/>
          </a:blip>
          <a:stretch>
            <a:fillRect/>
          </a:stretch>
        </p:blipFill>
        <p:spPr>
          <a:xfrm>
            <a:off x="3248136" y="760210"/>
            <a:ext cx="8392039" cy="5931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7196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8869EE-E8A9-4FE0-B41A-B41D1D6B07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b="1" dirty="0"/>
              <a:t>TOKEN CREATION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1ED56F-FEF9-4B7B-9C4D-D7B4D4271F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9707" y="1701904"/>
            <a:ext cx="4708849" cy="312290"/>
          </a:xfrm>
        </p:spPr>
        <p:txBody>
          <a:bodyPr>
            <a:normAutofit fontScale="92500"/>
          </a:bodyPr>
          <a:lstStyle/>
          <a:p>
            <a:r>
              <a:rPr lang="en-PH"/>
              <a:t>Token is created using Maximal Munch Algorithm.</a:t>
            </a:r>
            <a:endParaRPr lang="en-PH" dirty="0"/>
          </a:p>
        </p:txBody>
      </p:sp>
      <p:sp>
        <p:nvSpPr>
          <p:cNvPr id="54" name="Content Placeholder 2">
            <a:extLst>
              <a:ext uri="{FF2B5EF4-FFF2-40B4-BE49-F238E27FC236}">
                <a16:creationId xmlns:a16="http://schemas.microsoft.com/office/drawing/2014/main" id="{A742BAA8-556F-4530-A0E8-E95AB25A06C5}"/>
              </a:ext>
            </a:extLst>
          </p:cNvPr>
          <p:cNvSpPr txBox="1">
            <a:spLocks/>
          </p:cNvSpPr>
          <p:nvPr/>
        </p:nvSpPr>
        <p:spPr>
          <a:xfrm>
            <a:off x="6999280" y="3925737"/>
            <a:ext cx="4708849" cy="163703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182880" indent="-182880" algn="l" defTabSz="914400" rtl="0" eaLnBrk="1" latinLnBrk="0" hangingPunct="1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PH" dirty="0"/>
              <a:t>All characters are scanned from the file. </a:t>
            </a:r>
          </a:p>
          <a:p>
            <a:r>
              <a:rPr lang="en-PH" dirty="0"/>
              <a:t>Scanned Tokens are placed in a Token List</a:t>
            </a:r>
          </a:p>
          <a:p>
            <a:r>
              <a:rPr lang="en-PH" dirty="0"/>
              <a:t>Then Maximal Munch Algorithm is used to match the input to their designated states. </a:t>
            </a:r>
          </a:p>
          <a:p>
            <a:r>
              <a:rPr lang="en-PH" dirty="0"/>
              <a:t>This will repeat until all characters are exhausted.</a:t>
            </a:r>
          </a:p>
          <a:p>
            <a:endParaRPr lang="en-PH" dirty="0"/>
          </a:p>
        </p:txBody>
      </p: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8EBEFB86-62E2-4436-A26C-E71EAEF7C4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175" y="2214183"/>
            <a:ext cx="2710260" cy="4077436"/>
          </a:xfrm>
          <a:prstGeom prst="rect">
            <a:avLst/>
          </a:prstGeom>
        </p:spPr>
      </p:pic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19504B99-2F4B-4D3A-9A88-8BF9E43148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9180" y="2473458"/>
            <a:ext cx="3574609" cy="3388255"/>
          </a:xfrm>
          <a:prstGeom prst="rect">
            <a:avLst/>
          </a:prstGeom>
        </p:spPr>
      </p:pic>
      <p:pic>
        <p:nvPicPr>
          <p:cNvPr id="12" name="Picture 11" descr="Text&#10;&#10;Description automatically generated">
            <a:extLst>
              <a:ext uri="{FF2B5EF4-FFF2-40B4-BE49-F238E27FC236}">
                <a16:creationId xmlns:a16="http://schemas.microsoft.com/office/drawing/2014/main" id="{9D9248DC-236F-42BF-A940-532B71F3C0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6125" y="1600042"/>
            <a:ext cx="3734124" cy="1828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7259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8869EE-E8A9-4FE0-B41A-B41D1D6B07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b="1" dirty="0"/>
              <a:t>TOKEN CREATION</a:t>
            </a:r>
          </a:p>
        </p:txBody>
      </p:sp>
      <p:sp>
        <p:nvSpPr>
          <p:cNvPr id="54" name="Content Placeholder 2">
            <a:extLst>
              <a:ext uri="{FF2B5EF4-FFF2-40B4-BE49-F238E27FC236}">
                <a16:creationId xmlns:a16="http://schemas.microsoft.com/office/drawing/2014/main" id="{A742BAA8-556F-4530-A0E8-E95AB25A06C5}"/>
              </a:ext>
            </a:extLst>
          </p:cNvPr>
          <p:cNvSpPr txBox="1">
            <a:spLocks/>
          </p:cNvSpPr>
          <p:nvPr/>
        </p:nvSpPr>
        <p:spPr>
          <a:xfrm>
            <a:off x="6416351" y="2971898"/>
            <a:ext cx="4708849" cy="200602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PH" dirty="0"/>
              <a:t>Once the states of each tokens have been determined,</a:t>
            </a:r>
          </a:p>
          <a:p>
            <a:r>
              <a:rPr lang="en-PH" dirty="0"/>
              <a:t>Place the states to the respective token types.	-(OPTIONAL, ZERO_OR_MANY, ZERO_OR_MANY, EPSILON, UNION, LEFT_PAR, RIGHT_PAR, ALPHANUM, REJECT)</a:t>
            </a:r>
          </a:p>
          <a:p>
            <a:endParaRPr lang="en-PH" dirty="0"/>
          </a:p>
          <a:p>
            <a:endParaRPr lang="en-PH" dirty="0"/>
          </a:p>
        </p:txBody>
      </p: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5FD8A11A-EFB5-4286-8EAF-E88A408FAB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9811" y="1791591"/>
            <a:ext cx="3665538" cy="436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9699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lower illustrations">
            <a:extLst>
              <a:ext uri="{FF2B5EF4-FFF2-40B4-BE49-F238E27FC236}">
                <a16:creationId xmlns:a16="http://schemas.microsoft.com/office/drawing/2014/main" id="{46768272-0F6A-4E58-A45C-F10D015D89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-839"/>
            <a:ext cx="1219198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8C3B467-088C-4F3D-A9A7-105C4E1E20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2297" y="1906808"/>
            <a:ext cx="5409468" cy="3042706"/>
          </a:xfrm>
        </p:spPr>
        <p:txBody>
          <a:bodyPr>
            <a:normAutofit/>
          </a:bodyPr>
          <a:lstStyle/>
          <a:p>
            <a:r>
              <a:rPr lang="en-US" sz="6000" dirty="0">
                <a:solidFill>
                  <a:schemeClr val="tx1"/>
                </a:solidFill>
              </a:rPr>
              <a:t>PARSER</a:t>
            </a:r>
          </a:p>
        </p:txBody>
      </p:sp>
    </p:spTree>
    <p:extLst>
      <p:ext uri="{BB962C8B-B14F-4D97-AF65-F5344CB8AC3E}">
        <p14:creationId xmlns:p14="http://schemas.microsoft.com/office/powerpoint/2010/main" val="34586895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8869EE-E8A9-4FE0-B41A-B41D1D6B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184" y="382686"/>
            <a:ext cx="10058400" cy="1371600"/>
          </a:xfrm>
        </p:spPr>
        <p:txBody>
          <a:bodyPr/>
          <a:lstStyle/>
          <a:p>
            <a:r>
              <a:rPr lang="en-PH" b="1" dirty="0"/>
              <a:t>LL(1) GRAMMAR</a:t>
            </a:r>
          </a:p>
        </p:txBody>
      </p:sp>
      <p:pic>
        <p:nvPicPr>
          <p:cNvPr id="16" name="Picture 15" descr="Text&#10;&#10;Description automatically generated">
            <a:extLst>
              <a:ext uri="{FF2B5EF4-FFF2-40B4-BE49-F238E27FC236}">
                <a16:creationId xmlns:a16="http://schemas.microsoft.com/office/drawing/2014/main" id="{B5BFA8DE-34BA-4813-8233-0984397201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6727" y="1630405"/>
            <a:ext cx="2418546" cy="4048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93392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Savon">
      <a:majorFont>
        <a:latin typeface="Avenir Next LT Pro Light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venir Next LT Pro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VTI" id="{A72E8C35-66DD-49F8-AF66-813F19B983AE}" vid="{93CCBC76-B7A1-4C3D-93EA-5CE34C4670F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1F91CDEB-92ED-41DC-BF33-2916A768762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259D436-C82E-43E0-8A01-53DF9CED603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46BCBFB-BBC7-42F1-95CD-058E172363A0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1354</TotalTime>
  <Words>510</Words>
  <Application>Microsoft Office PowerPoint</Application>
  <PresentationFormat>Widescreen</PresentationFormat>
  <Paragraphs>105</Paragraphs>
  <Slides>24</Slides>
  <Notes>4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Arial</vt:lpstr>
      <vt:lpstr>Avenir Next LT Pro</vt:lpstr>
      <vt:lpstr>Avenir Next LT Pro Light</vt:lpstr>
      <vt:lpstr>Calibri</vt:lpstr>
      <vt:lpstr>Garamond</vt:lpstr>
      <vt:lpstr>SavonVTI</vt:lpstr>
      <vt:lpstr>Finals</vt:lpstr>
      <vt:lpstr>HANDS ON IMPLEMENTATION</vt:lpstr>
      <vt:lpstr>INPUT     OUTPUT</vt:lpstr>
      <vt:lpstr>Lexical Analyzer</vt:lpstr>
      <vt:lpstr>FSM (FSM DIAGRAM)</vt:lpstr>
      <vt:lpstr>TOKEN CREATION</vt:lpstr>
      <vt:lpstr>TOKEN CREATION</vt:lpstr>
      <vt:lpstr>PARSER</vt:lpstr>
      <vt:lpstr>LL(1) GRAMMAR</vt:lpstr>
      <vt:lpstr>First and Follow Sets</vt:lpstr>
      <vt:lpstr>Lookahead Table</vt:lpstr>
      <vt:lpstr>LL(1) Grammar Implementation</vt:lpstr>
      <vt:lpstr>LL(1) Grammar Implementation</vt:lpstr>
      <vt:lpstr>LL(1) Grammar Implementation</vt:lpstr>
      <vt:lpstr>LL(1) Grammar Implementation</vt:lpstr>
      <vt:lpstr>LL(1) Grammar Implementation</vt:lpstr>
      <vt:lpstr>LL(1) Grammar Implementation</vt:lpstr>
      <vt:lpstr>LL(1) Grammar Implementation</vt:lpstr>
      <vt:lpstr>RUNNING THE GUI</vt:lpstr>
      <vt:lpstr>NOTES:</vt:lpstr>
      <vt:lpstr>Running the GUI</vt:lpstr>
      <vt:lpstr>Running the GUI</vt:lpstr>
      <vt:lpstr>Running the GUI</vt:lpstr>
      <vt:lpstr>FINALS: Honesty Form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LEXICAL ANALYZER</dc:title>
  <dc:creator>Aileen Sabellon</dc:creator>
  <cp:lastModifiedBy>Aileen Sabellon</cp:lastModifiedBy>
  <cp:revision>55</cp:revision>
  <dcterms:created xsi:type="dcterms:W3CDTF">2020-11-23T14:45:55Z</dcterms:created>
  <dcterms:modified xsi:type="dcterms:W3CDTF">2021-02-09T01:48:32Z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